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906000" cy="6858000" type="A4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217" userDrawn="1">
          <p15:clr>
            <a:srgbClr val="A4A3A4"/>
          </p15:clr>
        </p15:guide>
        <p15:guide id="2" pos="6013" userDrawn="1">
          <p15:clr>
            <a:srgbClr val="A4A3A4"/>
          </p15:clr>
        </p15:guide>
        <p15:guide id="3" orient="horz" pos="142" userDrawn="1">
          <p15:clr>
            <a:srgbClr val="A4A3A4"/>
          </p15:clr>
        </p15:guide>
        <p15:guide id="4" orient="horz" pos="413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4CC"/>
    <a:srgbClr val="0F308D"/>
    <a:srgbClr val="0B8BC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1124" y="40"/>
      </p:cViewPr>
      <p:guideLst>
        <p:guide pos="217"/>
        <p:guide pos="6013"/>
        <p:guide orient="horz" pos="142"/>
        <p:guide orient="horz" pos="413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93846-42F9-4D22-BEB5-B8D054BD4523}" type="datetimeFigureOut">
              <a:rPr kumimoji="1" lang="ja-JP" altLang="en-US" smtClean="0"/>
              <a:t>2020/10/27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DF849-E75A-4582-96CD-607C2F6E167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21206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93846-42F9-4D22-BEB5-B8D054BD4523}" type="datetimeFigureOut">
              <a:rPr kumimoji="1" lang="ja-JP" altLang="en-US" smtClean="0"/>
              <a:t>2020/10/27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DF849-E75A-4582-96CD-607C2F6E167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537222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93846-42F9-4D22-BEB5-B8D054BD4523}" type="datetimeFigureOut">
              <a:rPr kumimoji="1" lang="ja-JP" altLang="en-US" smtClean="0"/>
              <a:t>2020/10/27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DF849-E75A-4582-96CD-607C2F6E167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75423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93846-42F9-4D22-BEB5-B8D054BD4523}" type="datetimeFigureOut">
              <a:rPr kumimoji="1" lang="ja-JP" altLang="en-US" smtClean="0"/>
              <a:t>2020/10/27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DF849-E75A-4582-96CD-607C2F6E167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483287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93846-42F9-4D22-BEB5-B8D054BD4523}" type="datetimeFigureOut">
              <a:rPr kumimoji="1" lang="ja-JP" altLang="en-US" smtClean="0"/>
              <a:t>2020/10/27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DF849-E75A-4582-96CD-607C2F6E167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37044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93846-42F9-4D22-BEB5-B8D054BD4523}" type="datetimeFigureOut">
              <a:rPr kumimoji="1" lang="ja-JP" altLang="en-US" smtClean="0"/>
              <a:t>2020/10/27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DF849-E75A-4582-96CD-607C2F6E167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81679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93846-42F9-4D22-BEB5-B8D054BD4523}" type="datetimeFigureOut">
              <a:rPr kumimoji="1" lang="ja-JP" altLang="en-US" smtClean="0"/>
              <a:t>2020/10/27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DF849-E75A-4582-96CD-607C2F6E167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98674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93846-42F9-4D22-BEB5-B8D054BD4523}" type="datetimeFigureOut">
              <a:rPr kumimoji="1" lang="ja-JP" altLang="en-US" smtClean="0"/>
              <a:t>2020/10/27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DF849-E75A-4582-96CD-607C2F6E167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5141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93846-42F9-4D22-BEB5-B8D054BD4523}" type="datetimeFigureOut">
              <a:rPr kumimoji="1" lang="ja-JP" altLang="en-US" smtClean="0"/>
              <a:t>2020/10/27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DF849-E75A-4582-96CD-607C2F6E167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91407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93846-42F9-4D22-BEB5-B8D054BD4523}" type="datetimeFigureOut">
              <a:rPr kumimoji="1" lang="ja-JP" altLang="en-US" smtClean="0"/>
              <a:t>2020/10/27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DF849-E75A-4582-96CD-607C2F6E167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7655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93846-42F9-4D22-BEB5-B8D054BD4523}" type="datetimeFigureOut">
              <a:rPr kumimoji="1" lang="ja-JP" altLang="en-US" smtClean="0"/>
              <a:t>2020/10/27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DF849-E75A-4582-96CD-607C2F6E167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046775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C93846-42F9-4D22-BEB5-B8D054BD4523}" type="datetimeFigureOut">
              <a:rPr kumimoji="1" lang="ja-JP" altLang="en-US" smtClean="0"/>
              <a:t>2020/10/27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3DF849-E75A-4582-96CD-607C2F6E167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83921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05554A96-BC93-4C9A-AD03-ACA29569F7DD}"/>
              </a:ext>
            </a:extLst>
          </p:cNvPr>
          <p:cNvSpPr txBox="1"/>
          <p:nvPr/>
        </p:nvSpPr>
        <p:spPr>
          <a:xfrm>
            <a:off x="1288930" y="146913"/>
            <a:ext cx="764475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3200" b="1" dirty="0">
                <a:solidFill>
                  <a:srgbClr val="0F308D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K-NIC</a:t>
            </a:r>
            <a:r>
              <a:rPr lang="ja-JP" altLang="en-US" sz="3200" b="1" dirty="0">
                <a:solidFill>
                  <a:srgbClr val="0F308D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起業相談プログラム</a:t>
            </a:r>
            <a:r>
              <a:rPr lang="ja-JP" altLang="en-US" sz="2925" b="1" dirty="0">
                <a:solidFill>
                  <a:srgbClr val="0F308D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参加申込書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3684890D-C151-43F2-ACD2-30188716B405}"/>
              </a:ext>
            </a:extLst>
          </p:cNvPr>
          <p:cNvSpPr txBox="1"/>
          <p:nvPr/>
        </p:nvSpPr>
        <p:spPr>
          <a:xfrm>
            <a:off x="1090611" y="694997"/>
            <a:ext cx="872966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ja-JP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申込日：　　　　　年　　　月　　　日</a:t>
            </a:r>
          </a:p>
        </p:txBody>
      </p:sp>
      <p:sp>
        <p:nvSpPr>
          <p:cNvPr id="40" name="テキスト ボックス 39">
            <a:extLst>
              <a:ext uri="{FF2B5EF4-FFF2-40B4-BE49-F238E27FC236}">
                <a16:creationId xmlns:a16="http://schemas.microsoft.com/office/drawing/2014/main" id="{6598A074-CF31-4E52-9ED1-A4D68381B1F0}"/>
              </a:ext>
            </a:extLst>
          </p:cNvPr>
          <p:cNvSpPr txBox="1"/>
          <p:nvPr/>
        </p:nvSpPr>
        <p:spPr>
          <a:xfrm>
            <a:off x="263725" y="5806560"/>
            <a:ext cx="85516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〇電話でお申込みの方は、上記の内容をお伝えください。〇</a:t>
            </a:r>
            <a:r>
              <a:rPr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FAX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でお申込みの方は、上記の内容を記載し送付ください。</a:t>
            </a:r>
            <a:endParaRPr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〇メールでお申込みの方は、上記の内容をメールにて記載ください。</a:t>
            </a:r>
          </a:p>
        </p:txBody>
      </p:sp>
      <p:pic>
        <p:nvPicPr>
          <p:cNvPr id="42" name="図 41">
            <a:extLst>
              <a:ext uri="{FF2B5EF4-FFF2-40B4-BE49-F238E27FC236}">
                <a16:creationId xmlns:a16="http://schemas.microsoft.com/office/drawing/2014/main" id="{7D0E6384-15C9-478E-B7DA-F1A8CBC8312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2286" y="184151"/>
            <a:ext cx="607762" cy="615789"/>
          </a:xfrm>
          <a:prstGeom prst="rect">
            <a:avLst/>
          </a:prstGeom>
        </p:spPr>
      </p:pic>
      <p:sp>
        <p:nvSpPr>
          <p:cNvPr id="45" name="四角形: 角を丸くする 44">
            <a:extLst>
              <a:ext uri="{FF2B5EF4-FFF2-40B4-BE49-F238E27FC236}">
                <a16:creationId xmlns:a16="http://schemas.microsoft.com/office/drawing/2014/main" id="{4B35F458-D2EF-48BC-AB0D-3BB791B17A3A}"/>
              </a:ext>
            </a:extLst>
          </p:cNvPr>
          <p:cNvSpPr/>
          <p:nvPr/>
        </p:nvSpPr>
        <p:spPr>
          <a:xfrm>
            <a:off x="1090611" y="6268225"/>
            <a:ext cx="8101584" cy="461665"/>
          </a:xfrm>
          <a:prstGeom prst="roundRect">
            <a:avLst/>
          </a:prstGeom>
          <a:noFill/>
          <a:ln w="19050">
            <a:solidFill>
              <a:srgbClr val="0084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b="1" dirty="0">
                <a:solidFill>
                  <a:srgbClr val="0084CC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電話：０４４－２０１－７０２０（平日</a:t>
            </a:r>
            <a:r>
              <a:rPr kumimoji="1" lang="en-US" altLang="ja-JP" sz="1200" b="1" dirty="0">
                <a:solidFill>
                  <a:srgbClr val="0084CC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12</a:t>
            </a:r>
            <a:r>
              <a:rPr kumimoji="1" lang="ja-JP" altLang="en-US" sz="1200" b="1" dirty="0">
                <a:solidFill>
                  <a:srgbClr val="0084CC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：</a:t>
            </a:r>
            <a:r>
              <a:rPr kumimoji="1" lang="en-US" altLang="ja-JP" sz="1200" b="1" dirty="0">
                <a:solidFill>
                  <a:srgbClr val="0084CC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30</a:t>
            </a:r>
            <a:r>
              <a:rPr kumimoji="1" lang="ja-JP" altLang="en-US" sz="1200" b="1" dirty="0">
                <a:solidFill>
                  <a:srgbClr val="0084CC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～</a:t>
            </a:r>
            <a:r>
              <a:rPr kumimoji="1" lang="en-US" altLang="ja-JP" sz="1200" b="1" dirty="0">
                <a:solidFill>
                  <a:srgbClr val="0084CC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21</a:t>
            </a:r>
            <a:r>
              <a:rPr kumimoji="1" lang="ja-JP" altLang="en-US" sz="1200" b="1" dirty="0">
                <a:solidFill>
                  <a:srgbClr val="0084CC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：</a:t>
            </a:r>
            <a:r>
              <a:rPr kumimoji="1" lang="en-US" altLang="ja-JP" sz="1200" b="1" dirty="0">
                <a:solidFill>
                  <a:srgbClr val="0084CC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00</a:t>
            </a:r>
            <a:r>
              <a:rPr kumimoji="1" lang="ja-JP" altLang="en-US" sz="1200" b="1" dirty="0">
                <a:solidFill>
                  <a:srgbClr val="0084CC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）　</a:t>
            </a:r>
            <a:r>
              <a:rPr kumimoji="1" lang="en-US" altLang="ja-JP" sz="1200" b="1" dirty="0">
                <a:solidFill>
                  <a:srgbClr val="0084CC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FAX</a:t>
            </a:r>
            <a:r>
              <a:rPr kumimoji="1" lang="ja-JP" altLang="en-US" sz="1200" b="1" dirty="0">
                <a:solidFill>
                  <a:srgbClr val="0084CC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：０４４－２０１－７０２０</a:t>
            </a:r>
          </a:p>
          <a:p>
            <a:pPr algn="ctr"/>
            <a:r>
              <a:rPr kumimoji="1" lang="ja-JP" altLang="en-US" sz="1200" b="1" dirty="0">
                <a:solidFill>
                  <a:srgbClr val="0084CC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メール：</a:t>
            </a:r>
            <a:r>
              <a:rPr kumimoji="1" lang="en-US" altLang="ja-JP" sz="1200" b="1" dirty="0">
                <a:solidFill>
                  <a:srgbClr val="0084CC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info@k-nic.jp</a:t>
            </a:r>
          </a:p>
        </p:txBody>
      </p:sp>
      <p:graphicFrame>
        <p:nvGraphicFramePr>
          <p:cNvPr id="3" name="表 8">
            <a:extLst>
              <a:ext uri="{FF2B5EF4-FFF2-40B4-BE49-F238E27FC236}">
                <a16:creationId xmlns:a16="http://schemas.microsoft.com/office/drawing/2014/main" id="{A4852632-A1DA-43E1-B271-F3E73353DD1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9848172"/>
              </p:ext>
            </p:extLst>
          </p:nvPr>
        </p:nvGraphicFramePr>
        <p:xfrm>
          <a:off x="330702" y="1082122"/>
          <a:ext cx="9489572" cy="467786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933352">
                  <a:extLst>
                    <a:ext uri="{9D8B030D-6E8A-4147-A177-3AD203B41FA5}">
                      <a16:colId xmlns:a16="http://schemas.microsoft.com/office/drawing/2014/main" val="436983048"/>
                    </a:ext>
                  </a:extLst>
                </a:gridCol>
                <a:gridCol w="6556220">
                  <a:extLst>
                    <a:ext uri="{9D8B030D-6E8A-4147-A177-3AD203B41FA5}">
                      <a16:colId xmlns:a16="http://schemas.microsoft.com/office/drawing/2014/main" val="1665093889"/>
                    </a:ext>
                  </a:extLst>
                </a:gridCol>
              </a:tblGrid>
              <a:tr h="329541">
                <a:tc>
                  <a:txBody>
                    <a:bodyPr/>
                    <a:lstStyle/>
                    <a:p>
                      <a:r>
                        <a:rPr kumimoji="1" lang="ja-JP" altLang="en-US" b="1" dirty="0">
                          <a:solidFill>
                            <a:schemeClr val="tx1"/>
                          </a:solidFill>
                        </a:rPr>
                        <a:t>ふりがな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88235065"/>
                  </a:ext>
                </a:extLst>
              </a:tr>
              <a:tr h="437947">
                <a:tc>
                  <a:txBody>
                    <a:bodyPr/>
                    <a:lstStyle/>
                    <a:p>
                      <a:r>
                        <a:rPr kumimoji="1" lang="ja-JP" altLang="en-US" b="1" dirty="0">
                          <a:solidFill>
                            <a:schemeClr val="tx1"/>
                          </a:solidFill>
                        </a:rPr>
                        <a:t>氏名・年齢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b="1" dirty="0">
                          <a:solidFill>
                            <a:schemeClr val="tx1"/>
                          </a:solidFill>
                        </a:rPr>
                        <a:t>　　　　　　　　　　　　　　　　　　　　　　　　　歳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62827435"/>
                  </a:ext>
                </a:extLst>
              </a:tr>
              <a:tr h="906237">
                <a:tc>
                  <a:txBody>
                    <a:bodyPr/>
                    <a:lstStyle/>
                    <a:p>
                      <a:r>
                        <a:rPr kumimoji="1" lang="ja-JP" altLang="en-US" b="1" dirty="0">
                          <a:solidFill>
                            <a:schemeClr val="tx1"/>
                          </a:solidFill>
                        </a:rPr>
                        <a:t>お住まいの地域</a:t>
                      </a:r>
                      <a:endParaRPr kumimoji="1" lang="en-US" altLang="ja-JP" b="1" dirty="0">
                        <a:solidFill>
                          <a:schemeClr val="tx1"/>
                        </a:solidFill>
                      </a:endParaRPr>
                    </a:p>
                    <a:p>
                      <a:endParaRPr kumimoji="1" lang="en-US" altLang="ja-JP" b="1" dirty="0">
                        <a:solidFill>
                          <a:schemeClr val="tx1"/>
                        </a:solidFill>
                      </a:endParaRPr>
                    </a:p>
                    <a:p>
                      <a:endParaRPr kumimoji="1" lang="ja-JP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1" dirty="0">
                          <a:solidFill>
                            <a:schemeClr val="tx1"/>
                          </a:solidFill>
                        </a:rPr>
                        <a:t>※</a:t>
                      </a:r>
                      <a:r>
                        <a:rPr kumimoji="1" lang="ja-JP" altLang="en-US" sz="1200" b="1" dirty="0">
                          <a:solidFill>
                            <a:schemeClr val="tx1"/>
                          </a:solidFill>
                        </a:rPr>
                        <a:t>あてはまるものに〇をつけてください</a:t>
                      </a:r>
                      <a:endParaRPr kumimoji="1" lang="en-US" altLang="ja-JP" sz="1200" b="1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kumimoji="1" lang="en-US" altLang="ja-JP" sz="1200" b="1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kumimoji="1" lang="ja-JP" altLang="en-US" b="1" dirty="0">
                          <a:solidFill>
                            <a:schemeClr val="tx1"/>
                          </a:solidFill>
                        </a:rPr>
                        <a:t>川崎・幸・中原・宮前・高津・多摩・麻生</a:t>
                      </a:r>
                      <a:endParaRPr kumimoji="1" lang="en-US" altLang="ja-JP" b="1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kumimoji="1" lang="ja-JP" altLang="en-US" b="1" dirty="0">
                          <a:solidFill>
                            <a:schemeClr val="tx1"/>
                          </a:solidFill>
                        </a:rPr>
                        <a:t>東京都・横浜市・神奈川県（横浜・川崎以外）・その他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23912180"/>
                  </a:ext>
                </a:extLst>
              </a:tr>
              <a:tr h="437947">
                <a:tc>
                  <a:txBody>
                    <a:bodyPr/>
                    <a:lstStyle/>
                    <a:p>
                      <a:r>
                        <a:rPr kumimoji="1" lang="ja-JP" altLang="en-US" b="1" dirty="0">
                          <a:solidFill>
                            <a:schemeClr val="tx1"/>
                          </a:solidFill>
                        </a:rPr>
                        <a:t>電話番号</a:t>
                      </a:r>
                      <a:endParaRPr kumimoji="1" lang="en-US" altLang="ja-JP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4878177"/>
                  </a:ext>
                </a:extLst>
              </a:tr>
              <a:tr h="495690">
                <a:tc>
                  <a:txBody>
                    <a:bodyPr/>
                    <a:lstStyle/>
                    <a:p>
                      <a:r>
                        <a:rPr kumimoji="1" lang="ja-JP" altLang="en-US" b="1" dirty="0">
                          <a:solidFill>
                            <a:schemeClr val="tx1"/>
                          </a:solidFill>
                        </a:rPr>
                        <a:t>起業予定事業の概要</a:t>
                      </a:r>
                      <a:endParaRPr kumimoji="1" lang="en-US" altLang="ja-JP" b="1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kumimoji="1" lang="en-US" altLang="ja-JP" sz="1200" b="1" dirty="0">
                          <a:solidFill>
                            <a:schemeClr val="tx1"/>
                          </a:solidFill>
                        </a:rPr>
                        <a:t>※</a:t>
                      </a:r>
                      <a:r>
                        <a:rPr kumimoji="1" lang="ja-JP" altLang="en-US" sz="1200" b="1" dirty="0">
                          <a:solidFill>
                            <a:schemeClr val="tx1"/>
                          </a:solidFill>
                        </a:rPr>
                        <a:t>研究開発要素を記載ください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52981129"/>
                  </a:ext>
                </a:extLst>
              </a:tr>
              <a:tr h="437947">
                <a:tc>
                  <a:txBody>
                    <a:bodyPr/>
                    <a:lstStyle/>
                    <a:p>
                      <a:r>
                        <a:rPr kumimoji="1" lang="ja-JP" altLang="en-US" b="1" dirty="0">
                          <a:solidFill>
                            <a:schemeClr val="tx1"/>
                          </a:solidFill>
                        </a:rPr>
                        <a:t>起業希望時期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b="1" dirty="0">
                          <a:solidFill>
                            <a:schemeClr val="tx1"/>
                          </a:solidFill>
                        </a:rPr>
                        <a:t>　　　　　年　　　月ごろ　／　　　未定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86863140"/>
                  </a:ext>
                </a:extLst>
              </a:tr>
              <a:tr h="437947">
                <a:tc>
                  <a:txBody>
                    <a:bodyPr/>
                    <a:lstStyle/>
                    <a:p>
                      <a:r>
                        <a:rPr kumimoji="1" lang="ja-JP" altLang="en-US" b="1" dirty="0">
                          <a:solidFill>
                            <a:schemeClr val="tx1"/>
                          </a:solidFill>
                        </a:rPr>
                        <a:t>登記予定場所</a:t>
                      </a:r>
                      <a:endParaRPr kumimoji="1" lang="en-US" altLang="ja-JP" b="1" dirty="0">
                        <a:solidFill>
                          <a:schemeClr val="tx1"/>
                        </a:solidFill>
                      </a:endParaRPr>
                    </a:p>
                    <a:p>
                      <a:endParaRPr kumimoji="1" lang="en-US" altLang="ja-JP" b="1" dirty="0">
                        <a:solidFill>
                          <a:schemeClr val="tx1"/>
                        </a:solidFill>
                      </a:endParaRPr>
                    </a:p>
                    <a:p>
                      <a:endParaRPr kumimoji="1" lang="ja-JP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1" dirty="0">
                          <a:solidFill>
                            <a:schemeClr val="tx1"/>
                          </a:solidFill>
                        </a:rPr>
                        <a:t>※</a:t>
                      </a:r>
                      <a:r>
                        <a:rPr kumimoji="1" lang="ja-JP" altLang="en-US" sz="1200" b="1" dirty="0">
                          <a:solidFill>
                            <a:schemeClr val="tx1"/>
                          </a:solidFill>
                        </a:rPr>
                        <a:t>あてはまるものに〇をつけてください</a:t>
                      </a:r>
                      <a:endParaRPr kumimoji="1" lang="en-US" altLang="ja-JP" sz="1200" b="1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kumimoji="1" lang="en-US" altLang="ja-JP" sz="1200" b="1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kumimoji="1" lang="ja-JP" altLang="en-US" b="1" dirty="0">
                          <a:solidFill>
                            <a:schemeClr val="tx1"/>
                          </a:solidFill>
                        </a:rPr>
                        <a:t>川崎・幸・中原・宮前・高津・多摩・麻生</a:t>
                      </a:r>
                      <a:endParaRPr kumimoji="1" lang="en-US" altLang="ja-JP" b="1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kumimoji="1" lang="ja-JP" altLang="en-US" b="1" dirty="0">
                          <a:solidFill>
                            <a:schemeClr val="tx1"/>
                          </a:solidFill>
                        </a:rPr>
                        <a:t>東京都・横浜市・神奈川県（横浜・川崎以外）・その他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93032585"/>
                  </a:ext>
                </a:extLst>
              </a:tr>
              <a:tr h="437947">
                <a:tc>
                  <a:txBody>
                    <a:bodyPr/>
                    <a:lstStyle/>
                    <a:p>
                      <a:r>
                        <a:rPr kumimoji="1" lang="ja-JP" altLang="en-US" b="1" dirty="0">
                          <a:solidFill>
                            <a:schemeClr val="tx1"/>
                          </a:solidFill>
                        </a:rPr>
                        <a:t>プログラムの活用希望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b="1" dirty="0">
                          <a:solidFill>
                            <a:schemeClr val="tx1"/>
                          </a:solidFill>
                        </a:rPr>
                        <a:t>　　登記　・　融資　・　それ以外（　　　　　　　　）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541747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034970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1568</TotalTime>
  <Words>228</Words>
  <Application>Microsoft Office PowerPoint</Application>
  <PresentationFormat>A4 210 x 297 mm</PresentationFormat>
  <Paragraphs>26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メイリオ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wataru.kikuchi</dc:creator>
  <cp:lastModifiedBy>丸山 大輔</cp:lastModifiedBy>
  <cp:revision>38</cp:revision>
  <cp:lastPrinted>2020-10-27T10:29:09Z</cp:lastPrinted>
  <dcterms:created xsi:type="dcterms:W3CDTF">2020-07-10T10:06:19Z</dcterms:created>
  <dcterms:modified xsi:type="dcterms:W3CDTF">2020-10-27T10:30:08Z</dcterms:modified>
</cp:coreProperties>
</file>